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Source Serif Pro" panose="0204060305040502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956918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Construction Cranes: A Visual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5154066"/>
            <a:ext cx="9445526" cy="1360885"/>
            <a:chOff x="0" y="0"/>
            <a:chExt cx="12594035" cy="18145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Explore the powerful machines that shape our skylines. This presentation covers key crane types, components, and innovations. Get ready for a visually rich journey through crane technology.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484489"/>
            <a:ext cx="16055429" cy="885974"/>
            <a:chOff x="0" y="0"/>
            <a:chExt cx="21407238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407239" cy="1181298"/>
            </a:xfrm>
            <a:custGeom>
              <a:avLst/>
              <a:gdLst/>
              <a:ahLst/>
              <a:cxnLst/>
              <a:rect l="l" t="t" r="r" b="b"/>
              <a:pathLst>
                <a:path w="21407239" h="1181298">
                  <a:moveTo>
                    <a:pt x="0" y="0"/>
                  </a:moveTo>
                  <a:lnTo>
                    <a:pt x="21407239" y="0"/>
                  </a:lnTo>
                  <a:lnTo>
                    <a:pt x="2140723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140723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The Future of Cranes: Smarter, Safer, Stronger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7071569"/>
            <a:ext cx="3756869" cy="283518"/>
            <a:chOff x="0" y="0"/>
            <a:chExt cx="5009158" cy="3780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9261" cy="378079"/>
            </a:xfrm>
            <a:custGeom>
              <a:avLst/>
              <a:gdLst/>
              <a:ahLst/>
              <a:cxnLst/>
              <a:rect l="l" t="t" r="r" b="b"/>
              <a:pathLst>
                <a:path w="5009261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4952492" y="0"/>
                  </a:lnTo>
                  <a:cubicBezTo>
                    <a:pt x="4983861" y="0"/>
                    <a:pt x="5009261" y="25400"/>
                    <a:pt x="5009261" y="56769"/>
                  </a:cubicBezTo>
                  <a:lnTo>
                    <a:pt x="5009261" y="321310"/>
                  </a:lnTo>
                  <a:cubicBezTo>
                    <a:pt x="5009261" y="352679"/>
                    <a:pt x="4983861" y="378079"/>
                    <a:pt x="4952492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2238" y="7780287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AI Integration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8393311"/>
            <a:ext cx="3756869" cy="907256"/>
            <a:chOff x="0" y="0"/>
            <a:chExt cx="500915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09158" cy="1209675"/>
            </a:xfrm>
            <a:custGeom>
              <a:avLst/>
              <a:gdLst/>
              <a:ahLst/>
              <a:cxnLst/>
              <a:rect l="l" t="t" r="r" b="b"/>
              <a:pathLst>
                <a:path w="5009158" h="1209675">
                  <a:moveTo>
                    <a:pt x="0" y="0"/>
                  </a:moveTo>
                  <a:lnTo>
                    <a:pt x="5009158" y="0"/>
                  </a:lnTo>
                  <a:lnTo>
                    <a:pt x="50091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0091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Intelligent systems optimize lifting and safety.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74308" y="6646217"/>
            <a:ext cx="3757018" cy="283518"/>
            <a:chOff x="0" y="0"/>
            <a:chExt cx="5009357" cy="3780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09388" cy="378079"/>
            </a:xfrm>
            <a:custGeom>
              <a:avLst/>
              <a:gdLst/>
              <a:ahLst/>
              <a:cxnLst/>
              <a:rect l="l" t="t" r="r" b="b"/>
              <a:pathLst>
                <a:path w="5009388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4952619" y="0"/>
                  </a:lnTo>
                  <a:cubicBezTo>
                    <a:pt x="4983988" y="0"/>
                    <a:pt x="5009388" y="25400"/>
                    <a:pt x="5009388" y="56769"/>
                  </a:cubicBezTo>
                  <a:lnTo>
                    <a:pt x="5009388" y="321310"/>
                  </a:lnTo>
                  <a:cubicBezTo>
                    <a:pt x="5009388" y="352679"/>
                    <a:pt x="4983988" y="378079"/>
                    <a:pt x="4952619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174308" y="7354938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Advanced Materials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74308" y="7967960"/>
            <a:ext cx="3757018" cy="907256"/>
            <a:chOff x="0" y="0"/>
            <a:chExt cx="5009357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09357" cy="1209675"/>
            </a:xfrm>
            <a:custGeom>
              <a:avLst/>
              <a:gdLst/>
              <a:ahLst/>
              <a:cxnLst/>
              <a:rect l="l" t="t" r="r" b="b"/>
              <a:pathLst>
                <a:path w="5009357" h="1209675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5009357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Stronger, lighter materials increase load capacity.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356526" y="6220866"/>
            <a:ext cx="3757018" cy="283518"/>
            <a:chOff x="0" y="0"/>
            <a:chExt cx="5009357" cy="37802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009388" cy="378079"/>
            </a:xfrm>
            <a:custGeom>
              <a:avLst/>
              <a:gdLst/>
              <a:ahLst/>
              <a:cxnLst/>
              <a:rect l="l" t="t" r="r" b="b"/>
              <a:pathLst>
                <a:path w="5009388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4952619" y="0"/>
                  </a:lnTo>
                  <a:cubicBezTo>
                    <a:pt x="4983988" y="0"/>
                    <a:pt x="5009388" y="25400"/>
                    <a:pt x="5009388" y="56769"/>
                  </a:cubicBezTo>
                  <a:lnTo>
                    <a:pt x="5009388" y="321310"/>
                  </a:lnTo>
                  <a:cubicBezTo>
                    <a:pt x="5009388" y="352679"/>
                    <a:pt x="4983988" y="378079"/>
                    <a:pt x="4952619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9356526" y="6929586"/>
            <a:ext cx="3757018" cy="885825"/>
            <a:chOff x="0" y="0"/>
            <a:chExt cx="5009357" cy="1181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09357" cy="1181100"/>
            </a:xfrm>
            <a:custGeom>
              <a:avLst/>
              <a:gdLst/>
              <a:ahLst/>
              <a:cxnLst/>
              <a:rect l="l" t="t" r="r" b="b"/>
              <a:pathLst>
                <a:path w="5009357" h="1181100">
                  <a:moveTo>
                    <a:pt x="0" y="0"/>
                  </a:moveTo>
                  <a:lnTo>
                    <a:pt x="5009357" y="0"/>
                  </a:lnTo>
                  <a:lnTo>
                    <a:pt x="50093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009357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Enhanced Connectivity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356526" y="7985521"/>
            <a:ext cx="3757018" cy="1360885"/>
            <a:chOff x="0" y="0"/>
            <a:chExt cx="5009357" cy="181451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009357" cy="1814513"/>
            </a:xfrm>
            <a:custGeom>
              <a:avLst/>
              <a:gdLst/>
              <a:ahLst/>
              <a:cxnLst/>
              <a:rect l="l" t="t" r="r" b="b"/>
              <a:pathLst>
                <a:path w="5009357" h="1814513">
                  <a:moveTo>
                    <a:pt x="0" y="0"/>
                  </a:moveTo>
                  <a:lnTo>
                    <a:pt x="5009357" y="0"/>
                  </a:lnTo>
                  <a:lnTo>
                    <a:pt x="50093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5009357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Networked cranes improve coordination on complex sites.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538746" y="5795665"/>
            <a:ext cx="3757017" cy="283518"/>
            <a:chOff x="0" y="0"/>
            <a:chExt cx="5009357" cy="37802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009388" cy="378079"/>
            </a:xfrm>
            <a:custGeom>
              <a:avLst/>
              <a:gdLst/>
              <a:ahLst/>
              <a:cxnLst/>
              <a:rect l="l" t="t" r="r" b="b"/>
              <a:pathLst>
                <a:path w="5009388" h="3780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4952619" y="0"/>
                  </a:lnTo>
                  <a:cubicBezTo>
                    <a:pt x="4983988" y="0"/>
                    <a:pt x="5009388" y="25400"/>
                    <a:pt x="5009388" y="56769"/>
                  </a:cubicBezTo>
                  <a:lnTo>
                    <a:pt x="5009388" y="321310"/>
                  </a:lnTo>
                  <a:cubicBezTo>
                    <a:pt x="5009388" y="352679"/>
                    <a:pt x="4983988" y="378079"/>
                    <a:pt x="4952619" y="378079"/>
                  </a:cubicBezTo>
                  <a:lnTo>
                    <a:pt x="56769" y="378079"/>
                  </a:lnTo>
                  <a:cubicBezTo>
                    <a:pt x="25400" y="378079"/>
                    <a:pt x="0" y="352679"/>
                    <a:pt x="0" y="32131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538746" y="6504385"/>
            <a:ext cx="3544044" cy="442912"/>
            <a:chOff x="0" y="0"/>
            <a:chExt cx="4725392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Sustainability Focus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538746" y="7117408"/>
            <a:ext cx="3757017" cy="907256"/>
            <a:chOff x="0" y="0"/>
            <a:chExt cx="5009357" cy="12096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09357" cy="1209675"/>
            </a:xfrm>
            <a:custGeom>
              <a:avLst/>
              <a:gdLst/>
              <a:ahLst/>
              <a:cxnLst/>
              <a:rect l="l" t="t" r="r" b="b"/>
              <a:pathLst>
                <a:path w="5009357" h="1209675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5009357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Cleaner energy and recycling reduce footprint.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799457"/>
            <a:ext cx="14056072" cy="885974"/>
            <a:chOff x="0" y="0"/>
            <a:chExt cx="18741430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41430" cy="1181298"/>
            </a:xfrm>
            <a:custGeom>
              <a:avLst/>
              <a:gdLst/>
              <a:ahLst/>
              <a:cxnLst/>
              <a:rect l="l" t="t" r="r" b="b"/>
              <a:pathLst>
                <a:path w="18741430" h="1181298">
                  <a:moveTo>
                    <a:pt x="0" y="0"/>
                  </a:moveTo>
                  <a:lnTo>
                    <a:pt x="18741430" y="0"/>
                  </a:lnTo>
                  <a:lnTo>
                    <a:pt x="187414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741430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Types of Cranes: Tower Cranes in Action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94150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Tower Cranes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120580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Fixed to the ground or building, tallest cranes on site.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829300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Used for heavy lifting at height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382047"/>
            <a:ext cx="7805886" cy="453629"/>
            <a:chOff x="0" y="0"/>
            <a:chExt cx="10407848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Support building skyscrapers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934795"/>
            <a:ext cx="7805886" cy="453629"/>
            <a:chOff x="0" y="0"/>
            <a:chExt cx="10407848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Long horizontal jib for reach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4394150"/>
            <a:ext cx="3544044" cy="442912"/>
            <a:chOff x="0" y="0"/>
            <a:chExt cx="4725392" cy="5905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Typical Uses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99401" y="5120580"/>
            <a:ext cx="7805886" cy="453629"/>
            <a:chOff x="0" y="0"/>
            <a:chExt cx="10407848" cy="604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Ideal for urban construction and large-scale projects.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499401" y="5829300"/>
            <a:ext cx="7805886" cy="453629"/>
            <a:chOff x="0" y="0"/>
            <a:chExt cx="10407848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Concrete placement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99401" y="6382047"/>
            <a:ext cx="7805886" cy="453629"/>
            <a:chOff x="0" y="0"/>
            <a:chExt cx="10407848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Steel frame assembly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499401" y="6934795"/>
            <a:ext cx="7805886" cy="453629"/>
            <a:chOff x="0" y="0"/>
            <a:chExt cx="10407848" cy="60483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Material transport over long distances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411909"/>
            <a:ext cx="11565582" cy="885974"/>
            <a:chOff x="0" y="0"/>
            <a:chExt cx="15420777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20777" cy="1181298"/>
            </a:xfrm>
            <a:custGeom>
              <a:avLst/>
              <a:gdLst/>
              <a:ahLst/>
              <a:cxnLst/>
              <a:rect l="l" t="t" r="r" b="b"/>
              <a:pathLst>
                <a:path w="15420777" h="1181298">
                  <a:moveTo>
                    <a:pt x="0" y="0"/>
                  </a:moveTo>
                  <a:lnTo>
                    <a:pt x="15420777" y="0"/>
                  </a:lnTo>
                  <a:lnTo>
                    <a:pt x="1542077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420777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Mobile Cranes: Versatility on Site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3864917"/>
            <a:ext cx="5198269" cy="3212752"/>
          </a:xfrm>
          <a:custGeom>
            <a:avLst/>
            <a:gdLst/>
            <a:ahLst/>
            <a:cxnLst/>
            <a:rect l="l" t="t" r="r" b="b"/>
            <a:pathLst>
              <a:path w="5198269" h="3212752">
                <a:moveTo>
                  <a:pt x="0" y="0"/>
                </a:moveTo>
                <a:lnTo>
                  <a:pt x="5198268" y="0"/>
                </a:lnTo>
                <a:lnTo>
                  <a:pt x="5198268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" r="-6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92238" y="7432030"/>
            <a:ext cx="3544044" cy="442912"/>
            <a:chOff x="0" y="0"/>
            <a:chExt cx="4725392" cy="5905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Truck-Mounted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6544866" y="3864917"/>
            <a:ext cx="5198269" cy="3212752"/>
          </a:xfrm>
          <a:custGeom>
            <a:avLst/>
            <a:gdLst/>
            <a:ahLst/>
            <a:cxnLst/>
            <a:rect l="l" t="t" r="r" b="b"/>
            <a:pathLst>
              <a:path w="5198269" h="3212752">
                <a:moveTo>
                  <a:pt x="0" y="0"/>
                </a:moveTo>
                <a:lnTo>
                  <a:pt x="5198269" y="0"/>
                </a:lnTo>
                <a:lnTo>
                  <a:pt x="5198269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" r="-66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544866" y="7432030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Crawler Crane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2097494" y="3864917"/>
            <a:ext cx="5198269" cy="3212752"/>
          </a:xfrm>
          <a:custGeom>
            <a:avLst/>
            <a:gdLst/>
            <a:ahLst/>
            <a:cxnLst/>
            <a:rect l="l" t="t" r="r" b="b"/>
            <a:pathLst>
              <a:path w="5198269" h="3212752">
                <a:moveTo>
                  <a:pt x="0" y="0"/>
                </a:moveTo>
                <a:lnTo>
                  <a:pt x="5198268" y="0"/>
                </a:lnTo>
                <a:lnTo>
                  <a:pt x="5198268" y="3212753"/>
                </a:lnTo>
                <a:lnTo>
                  <a:pt x="0" y="3212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" r="-66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097494" y="7432030"/>
            <a:ext cx="3566964" cy="442912"/>
            <a:chOff x="0" y="0"/>
            <a:chExt cx="475595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55952" cy="590550"/>
            </a:xfrm>
            <a:custGeom>
              <a:avLst/>
              <a:gdLst/>
              <a:ahLst/>
              <a:cxnLst/>
              <a:rect l="l" t="t" r="r" b="b"/>
              <a:pathLst>
                <a:path w="4755952" h="590550">
                  <a:moveTo>
                    <a:pt x="0" y="0"/>
                  </a:moveTo>
                  <a:lnTo>
                    <a:pt x="4755952" y="0"/>
                  </a:lnTo>
                  <a:lnTo>
                    <a:pt x="47559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5595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Rough Terrain Crane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2143720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Crane Components: Boom, Jib, Counterweights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4340870"/>
            <a:ext cx="637878" cy="637878"/>
            <a:chOff x="0" y="0"/>
            <a:chExt cx="850503" cy="850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13632" y="4438204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Boom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13632" y="5051226"/>
            <a:ext cx="3624263" cy="1360885"/>
            <a:chOff x="0" y="0"/>
            <a:chExt cx="4832350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The main lifting arm extending from the crane base.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92254" y="4340870"/>
            <a:ext cx="637878" cy="637878"/>
            <a:chOff x="0" y="0"/>
            <a:chExt cx="850503" cy="850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3649" y="4438204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Jib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3649" y="5051226"/>
            <a:ext cx="3624262" cy="907256"/>
            <a:chOff x="0" y="0"/>
            <a:chExt cx="4832350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32350" cy="1209675"/>
            </a:xfrm>
            <a:custGeom>
              <a:avLst/>
              <a:gdLst/>
              <a:ahLst/>
              <a:cxnLst/>
              <a:rect l="l" t="t" r="r" b="b"/>
              <a:pathLst>
                <a:path w="4832350" h="1209675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Extension at the end of the boom for extra reach.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2238" y="6979146"/>
            <a:ext cx="637878" cy="637877"/>
            <a:chOff x="0" y="0"/>
            <a:chExt cx="850503" cy="8505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913632" y="7076480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Counterweights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13632" y="7689502"/>
            <a:ext cx="8524131" cy="453629"/>
            <a:chOff x="0" y="0"/>
            <a:chExt cx="1136550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Balance the crane to prevent tipping during lifts.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440095" y="678210"/>
            <a:ext cx="13932018" cy="1771046"/>
            <a:chOff x="-5778392" y="-57150"/>
            <a:chExt cx="18576024" cy="2361395"/>
          </a:xfrm>
        </p:grpSpPr>
        <p:sp>
          <p:nvSpPr>
            <p:cNvPr id="8" name="Freeform 8"/>
            <p:cNvSpPr/>
            <p:nvPr/>
          </p:nvSpPr>
          <p:spPr>
            <a:xfrm>
              <a:off x="-5778392" y="123417"/>
              <a:ext cx="12797632" cy="2180828"/>
            </a:xfrm>
            <a:custGeom>
              <a:avLst/>
              <a:gdLst/>
              <a:ahLst/>
              <a:cxnLst/>
              <a:rect l="l" t="t" r="r" b="b"/>
              <a:pathLst>
                <a:path w="12797632" h="2180828">
                  <a:moveTo>
                    <a:pt x="0" y="0"/>
                  </a:moveTo>
                  <a:lnTo>
                    <a:pt x="12797632" y="0"/>
                  </a:lnTo>
                  <a:lnTo>
                    <a:pt x="12797632" y="2180828"/>
                  </a:lnTo>
                  <a:lnTo>
                    <a:pt x="0" y="2180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797632" cy="22379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37"/>
                </a:lnSpc>
              </a:pPr>
              <a:r>
                <a:rPr lang="en-US" sz="5125" dirty="0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Safety Measures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73889" y="2749154"/>
            <a:ext cx="9598224" cy="1507926"/>
            <a:chOff x="0" y="0"/>
            <a:chExt cx="12797632" cy="20105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97663" cy="2010537"/>
            </a:xfrm>
            <a:custGeom>
              <a:avLst/>
              <a:gdLst/>
              <a:ahLst/>
              <a:cxnLst/>
              <a:rect l="l" t="t" r="r" b="b"/>
              <a:pathLst>
                <a:path w="12797663" h="2010537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035529" y="3010792"/>
            <a:ext cx="3271540" cy="408831"/>
            <a:chOff x="0" y="0"/>
            <a:chExt cx="4362053" cy="54510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62054" cy="545108"/>
            </a:xfrm>
            <a:custGeom>
              <a:avLst/>
              <a:gdLst/>
              <a:ahLst/>
              <a:cxnLst/>
              <a:rect l="l" t="t" r="r" b="b"/>
              <a:pathLst>
                <a:path w="4362054" h="545108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Operator Training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35529" y="3576638"/>
            <a:ext cx="9074944" cy="418802"/>
            <a:chOff x="0" y="0"/>
            <a:chExt cx="12099925" cy="5584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99925" cy="558403"/>
            </a:xfrm>
            <a:custGeom>
              <a:avLst/>
              <a:gdLst/>
              <a:ahLst/>
              <a:cxnLst/>
              <a:rect l="l" t="t" r="r" b="b"/>
              <a:pathLst>
                <a:path w="12099925" h="558403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Certified training ensures skilled, safe operation.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73889" y="4518720"/>
            <a:ext cx="9598224" cy="1507926"/>
            <a:chOff x="0" y="0"/>
            <a:chExt cx="12797632" cy="20105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97663" cy="2010537"/>
            </a:xfrm>
            <a:custGeom>
              <a:avLst/>
              <a:gdLst/>
              <a:ahLst/>
              <a:cxnLst/>
              <a:rect l="l" t="t" r="r" b="b"/>
              <a:pathLst>
                <a:path w="12797663" h="2010537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8035529" y="4780360"/>
            <a:ext cx="3271540" cy="408831"/>
            <a:chOff x="0" y="0"/>
            <a:chExt cx="4362053" cy="5451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362054" cy="545108"/>
            </a:xfrm>
            <a:custGeom>
              <a:avLst/>
              <a:gdLst/>
              <a:ahLst/>
              <a:cxnLst/>
              <a:rect l="l" t="t" r="r" b="b"/>
              <a:pathLst>
                <a:path w="4362054" h="545108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Load Limits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35529" y="5346204"/>
            <a:ext cx="9074944" cy="418803"/>
            <a:chOff x="0" y="0"/>
            <a:chExt cx="12099925" cy="5584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099925" cy="558403"/>
            </a:xfrm>
            <a:custGeom>
              <a:avLst/>
              <a:gdLst/>
              <a:ahLst/>
              <a:cxnLst/>
              <a:rect l="l" t="t" r="r" b="b"/>
              <a:pathLst>
                <a:path w="12099925" h="558403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Never exceed the rated lifting capacity.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73889" y="6288286"/>
            <a:ext cx="9598224" cy="1507926"/>
            <a:chOff x="0" y="0"/>
            <a:chExt cx="12797632" cy="20105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797663" cy="2010537"/>
            </a:xfrm>
            <a:custGeom>
              <a:avLst/>
              <a:gdLst/>
              <a:ahLst/>
              <a:cxnLst/>
              <a:rect l="l" t="t" r="r" b="b"/>
              <a:pathLst>
                <a:path w="12797663" h="2010537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035529" y="6549926"/>
            <a:ext cx="3271540" cy="408831"/>
            <a:chOff x="0" y="0"/>
            <a:chExt cx="4362053" cy="54510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62054" cy="545108"/>
            </a:xfrm>
            <a:custGeom>
              <a:avLst/>
              <a:gdLst/>
              <a:ahLst/>
              <a:cxnLst/>
              <a:rect l="l" t="t" r="r" b="b"/>
              <a:pathLst>
                <a:path w="4362054" h="545108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Site Inspection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035529" y="7115770"/>
            <a:ext cx="9074944" cy="418802"/>
            <a:chOff x="0" y="0"/>
            <a:chExt cx="12099925" cy="5584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099925" cy="558403"/>
            </a:xfrm>
            <a:custGeom>
              <a:avLst/>
              <a:gdLst/>
              <a:ahLst/>
              <a:cxnLst/>
              <a:rect l="l" t="t" r="r" b="b"/>
              <a:pathLst>
                <a:path w="12099925" h="558403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Regular checks of ground stability and crane condition.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773889" y="8057852"/>
            <a:ext cx="9598224" cy="1507926"/>
            <a:chOff x="0" y="0"/>
            <a:chExt cx="12797632" cy="201056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797663" cy="2010537"/>
            </a:xfrm>
            <a:custGeom>
              <a:avLst/>
              <a:gdLst/>
              <a:ahLst/>
              <a:cxnLst/>
              <a:rect l="l" t="t" r="r" b="b"/>
              <a:pathLst>
                <a:path w="12797663" h="2010537">
                  <a:moveTo>
                    <a:pt x="0" y="52324"/>
                  </a:moveTo>
                  <a:cubicBezTo>
                    <a:pt x="0" y="23368"/>
                    <a:pt x="23368" y="0"/>
                    <a:pt x="52324" y="0"/>
                  </a:cubicBezTo>
                  <a:lnTo>
                    <a:pt x="12745339" y="0"/>
                  </a:lnTo>
                  <a:cubicBezTo>
                    <a:pt x="12774295" y="0"/>
                    <a:pt x="12797663" y="23368"/>
                    <a:pt x="12797663" y="52324"/>
                  </a:cubicBezTo>
                  <a:lnTo>
                    <a:pt x="12797663" y="1958213"/>
                  </a:lnTo>
                  <a:cubicBezTo>
                    <a:pt x="12797663" y="1987169"/>
                    <a:pt x="12774295" y="2010537"/>
                    <a:pt x="12745339" y="2010537"/>
                  </a:cubicBezTo>
                  <a:lnTo>
                    <a:pt x="52324" y="2010537"/>
                  </a:lnTo>
                  <a:cubicBezTo>
                    <a:pt x="23368" y="2010537"/>
                    <a:pt x="0" y="1987169"/>
                    <a:pt x="0" y="1958213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8035529" y="8319492"/>
            <a:ext cx="3271540" cy="408831"/>
            <a:chOff x="0" y="0"/>
            <a:chExt cx="4362053" cy="54510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362054" cy="545108"/>
            </a:xfrm>
            <a:custGeom>
              <a:avLst/>
              <a:gdLst/>
              <a:ahLst/>
              <a:cxnLst/>
              <a:rect l="l" t="t" r="r" b="b"/>
              <a:pathLst>
                <a:path w="4362054" h="545108">
                  <a:moveTo>
                    <a:pt x="0" y="0"/>
                  </a:moveTo>
                  <a:lnTo>
                    <a:pt x="4362054" y="0"/>
                  </a:lnTo>
                  <a:lnTo>
                    <a:pt x="4362054" y="545108"/>
                  </a:lnTo>
                  <a:lnTo>
                    <a:pt x="0" y="545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362053" cy="564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035529" y="8885336"/>
            <a:ext cx="9074944" cy="418803"/>
            <a:chOff x="0" y="0"/>
            <a:chExt cx="12099925" cy="55840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099925" cy="558403"/>
            </a:xfrm>
            <a:custGeom>
              <a:avLst/>
              <a:gdLst/>
              <a:ahLst/>
              <a:cxnLst/>
              <a:rect l="l" t="t" r="r" b="b"/>
              <a:pathLst>
                <a:path w="12099925" h="558403">
                  <a:moveTo>
                    <a:pt x="0" y="0"/>
                  </a:moveTo>
                  <a:lnTo>
                    <a:pt x="12099925" y="0"/>
                  </a:lnTo>
                  <a:lnTo>
                    <a:pt x="12099925" y="558403"/>
                  </a:lnTo>
                  <a:lnTo>
                    <a:pt x="0" y="558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12099925" cy="6441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000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Clear signals and radios prevent accidents.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2238" y="1493192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Crane Operation: Lifting, Moving, and Placing Loads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3690343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835027" y="3973860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Lifting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35027" y="4586882"/>
            <a:ext cx="7602736" cy="453629"/>
            <a:chOff x="0" y="0"/>
            <a:chExt cx="10136982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Attach load securely and lift smoothly.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92238" y="539144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835027" y="5674965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Moving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35027" y="6287989"/>
            <a:ext cx="7602736" cy="453629"/>
            <a:chOff x="0" y="0"/>
            <a:chExt cx="10136982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Swing boom or move crane carefully to position.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992238" y="709255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2835027" y="7376071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Placing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35027" y="7989094"/>
            <a:ext cx="7602736" cy="453629"/>
            <a:chOff x="0" y="0"/>
            <a:chExt cx="10136982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Lower load precisely to its destination.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795189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Crane Signals: Standard Hand Signals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50237" y="29923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850237" y="3984575"/>
            <a:ext cx="2912269" cy="442912"/>
            <a:chOff x="0" y="0"/>
            <a:chExt cx="3883025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88302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Stop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50237" y="4597599"/>
            <a:ext cx="2912269" cy="907256"/>
            <a:chOff x="0" y="0"/>
            <a:chExt cx="3883025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388302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Flat hand held out, palm facing operator.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1116866" y="29923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116866" y="3984575"/>
            <a:ext cx="2912269" cy="442912"/>
            <a:chOff x="0" y="0"/>
            <a:chExt cx="3883025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88302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Hoist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16866" y="4597599"/>
            <a:ext cx="2912269" cy="907256"/>
            <a:chOff x="0" y="0"/>
            <a:chExt cx="3883025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83025" cy="1209675"/>
            </a:xfrm>
            <a:custGeom>
              <a:avLst/>
              <a:gdLst/>
              <a:ahLst/>
              <a:cxnLst/>
              <a:rect l="l" t="t" r="r" b="b"/>
              <a:pathLst>
                <a:path w="3883025" h="1209675">
                  <a:moveTo>
                    <a:pt x="0" y="0"/>
                  </a:moveTo>
                  <a:lnTo>
                    <a:pt x="3883025" y="0"/>
                  </a:lnTo>
                  <a:lnTo>
                    <a:pt x="38830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388302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Fist with thumb up, signaling lift the load.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14383494" y="299233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383494" y="3984575"/>
            <a:ext cx="2912269" cy="442912"/>
            <a:chOff x="0" y="0"/>
            <a:chExt cx="3883025" cy="590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88302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Lower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83494" y="4597599"/>
            <a:ext cx="2912269" cy="1360885"/>
            <a:chOff x="0" y="0"/>
            <a:chExt cx="3883025" cy="181451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83025" cy="1814513"/>
            </a:xfrm>
            <a:custGeom>
              <a:avLst/>
              <a:gdLst/>
              <a:ahLst/>
              <a:cxnLst/>
              <a:rect l="l" t="t" r="r" b="b"/>
              <a:pathLst>
                <a:path w="3883025" h="1814513">
                  <a:moveTo>
                    <a:pt x="0" y="0"/>
                  </a:moveTo>
                  <a:lnTo>
                    <a:pt x="3883025" y="0"/>
                  </a:lnTo>
                  <a:lnTo>
                    <a:pt x="388302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388302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Fist with thumb down, signaling lower the load.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7850237" y="6525517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7850237" y="7517755"/>
            <a:ext cx="2912269" cy="442912"/>
            <a:chOff x="0" y="0"/>
            <a:chExt cx="3883025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883025" cy="590550"/>
            </a:xfrm>
            <a:custGeom>
              <a:avLst/>
              <a:gdLst/>
              <a:ahLst/>
              <a:cxnLst/>
              <a:rect l="l" t="t" r="r" b="b"/>
              <a:pathLst>
                <a:path w="3883025" h="590550">
                  <a:moveTo>
                    <a:pt x="0" y="0"/>
                  </a:moveTo>
                  <a:lnTo>
                    <a:pt x="3883025" y="0"/>
                  </a:lnTo>
                  <a:lnTo>
                    <a:pt x="388302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388302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Swing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50237" y="8130779"/>
            <a:ext cx="2912269" cy="1360885"/>
            <a:chOff x="0" y="0"/>
            <a:chExt cx="3883025" cy="18145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883025" cy="1814513"/>
            </a:xfrm>
            <a:custGeom>
              <a:avLst/>
              <a:gdLst/>
              <a:ahLst/>
              <a:cxnLst/>
              <a:rect l="l" t="t" r="r" b="b"/>
              <a:pathLst>
                <a:path w="3883025" h="1814513">
                  <a:moveTo>
                    <a:pt x="0" y="0"/>
                  </a:moveTo>
                  <a:lnTo>
                    <a:pt x="3883025" y="0"/>
                  </a:lnTo>
                  <a:lnTo>
                    <a:pt x="388302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3883025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Arm extended, moving in desired swing direction.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>
            <a:hlinkClick r:id="rId2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27795" y="730151"/>
            <a:ext cx="9574411" cy="2485579"/>
            <a:chOff x="0" y="0"/>
            <a:chExt cx="12765882" cy="33141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65882" cy="3314105"/>
            </a:xfrm>
            <a:custGeom>
              <a:avLst/>
              <a:gdLst/>
              <a:ahLst/>
              <a:cxnLst/>
              <a:rect l="l" t="t" r="r" b="b"/>
              <a:pathLst>
                <a:path w="12765882" h="3314105">
                  <a:moveTo>
                    <a:pt x="0" y="0"/>
                  </a:moveTo>
                  <a:lnTo>
                    <a:pt x="12765882" y="0"/>
                  </a:lnTo>
                  <a:lnTo>
                    <a:pt x="12765882" y="3314105"/>
                  </a:lnTo>
                  <a:lnTo>
                    <a:pt x="0" y="33141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765882" cy="33807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Crane Maintenance: Ensuring Optimal Performance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7795" y="3613398"/>
            <a:ext cx="596504" cy="596503"/>
            <a:chOff x="0" y="0"/>
            <a:chExt cx="795338" cy="7953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95401" cy="795401"/>
            </a:xfrm>
            <a:custGeom>
              <a:avLst/>
              <a:gdLst/>
              <a:ahLst/>
              <a:cxnLst/>
              <a:rect l="l" t="t" r="r" b="b"/>
              <a:pathLst>
                <a:path w="795401" h="795401">
                  <a:moveTo>
                    <a:pt x="0" y="53086"/>
                  </a:moveTo>
                  <a:cubicBezTo>
                    <a:pt x="0" y="23749"/>
                    <a:pt x="23749" y="0"/>
                    <a:pt x="53086" y="0"/>
                  </a:cubicBezTo>
                  <a:lnTo>
                    <a:pt x="742315" y="0"/>
                  </a:lnTo>
                  <a:cubicBezTo>
                    <a:pt x="771652" y="0"/>
                    <a:pt x="795401" y="23749"/>
                    <a:pt x="795401" y="53086"/>
                  </a:cubicBezTo>
                  <a:lnTo>
                    <a:pt x="795401" y="742315"/>
                  </a:lnTo>
                  <a:cubicBezTo>
                    <a:pt x="795401" y="771652"/>
                    <a:pt x="771652" y="795401"/>
                    <a:pt x="742315" y="795401"/>
                  </a:cubicBezTo>
                  <a:lnTo>
                    <a:pt x="53086" y="795401"/>
                  </a:lnTo>
                  <a:cubicBezTo>
                    <a:pt x="23749" y="795274"/>
                    <a:pt x="0" y="771652"/>
                    <a:pt x="0" y="74231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89360" y="3704481"/>
            <a:ext cx="3313956" cy="414189"/>
            <a:chOff x="0" y="0"/>
            <a:chExt cx="4418608" cy="5522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Daily Inspections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89360" y="4277617"/>
            <a:ext cx="8712845" cy="424011"/>
            <a:chOff x="0" y="0"/>
            <a:chExt cx="11617127" cy="5653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7127" cy="565348"/>
            </a:xfrm>
            <a:custGeom>
              <a:avLst/>
              <a:gdLst/>
              <a:ahLst/>
              <a:cxnLst/>
              <a:rect l="l" t="t" r="r" b="b"/>
              <a:pathLst>
                <a:path w="11617127" h="565348">
                  <a:moveTo>
                    <a:pt x="0" y="0"/>
                  </a:moveTo>
                  <a:lnTo>
                    <a:pt x="11617127" y="0"/>
                  </a:lnTo>
                  <a:lnTo>
                    <a:pt x="11617127" y="565348"/>
                  </a:lnTo>
                  <a:lnTo>
                    <a:pt x="0" y="565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617127" cy="6605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Check cables, controls, and brakes before use.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7795" y="5231755"/>
            <a:ext cx="596504" cy="596503"/>
            <a:chOff x="0" y="0"/>
            <a:chExt cx="795338" cy="7953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5401" cy="795401"/>
            </a:xfrm>
            <a:custGeom>
              <a:avLst/>
              <a:gdLst/>
              <a:ahLst/>
              <a:cxnLst/>
              <a:rect l="l" t="t" r="r" b="b"/>
              <a:pathLst>
                <a:path w="795401" h="795401">
                  <a:moveTo>
                    <a:pt x="0" y="53086"/>
                  </a:moveTo>
                  <a:cubicBezTo>
                    <a:pt x="0" y="23749"/>
                    <a:pt x="23749" y="0"/>
                    <a:pt x="53086" y="0"/>
                  </a:cubicBezTo>
                  <a:lnTo>
                    <a:pt x="742315" y="0"/>
                  </a:lnTo>
                  <a:cubicBezTo>
                    <a:pt x="771652" y="0"/>
                    <a:pt x="795401" y="23749"/>
                    <a:pt x="795401" y="53086"/>
                  </a:cubicBezTo>
                  <a:lnTo>
                    <a:pt x="795401" y="742315"/>
                  </a:lnTo>
                  <a:cubicBezTo>
                    <a:pt x="795401" y="771652"/>
                    <a:pt x="771652" y="795401"/>
                    <a:pt x="742315" y="795401"/>
                  </a:cubicBezTo>
                  <a:lnTo>
                    <a:pt x="53086" y="795401"/>
                  </a:lnTo>
                  <a:cubicBezTo>
                    <a:pt x="23749" y="795274"/>
                    <a:pt x="0" y="771652"/>
                    <a:pt x="0" y="74231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89360" y="5322837"/>
            <a:ext cx="3313956" cy="414189"/>
            <a:chOff x="0" y="0"/>
            <a:chExt cx="4418608" cy="5522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Lubrication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89360" y="5895975"/>
            <a:ext cx="8712845" cy="424011"/>
            <a:chOff x="0" y="0"/>
            <a:chExt cx="11617127" cy="5653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17127" cy="565348"/>
            </a:xfrm>
            <a:custGeom>
              <a:avLst/>
              <a:gdLst/>
              <a:ahLst/>
              <a:cxnLst/>
              <a:rect l="l" t="t" r="r" b="b"/>
              <a:pathLst>
                <a:path w="11617127" h="565348">
                  <a:moveTo>
                    <a:pt x="0" y="0"/>
                  </a:moveTo>
                  <a:lnTo>
                    <a:pt x="11617127" y="0"/>
                  </a:lnTo>
                  <a:lnTo>
                    <a:pt x="11617127" y="565348"/>
                  </a:lnTo>
                  <a:lnTo>
                    <a:pt x="0" y="565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617127" cy="6605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Keep moving parts well-oiled to avoid wear.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7795" y="6850112"/>
            <a:ext cx="596504" cy="596503"/>
            <a:chOff x="0" y="0"/>
            <a:chExt cx="795338" cy="7953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95401" cy="795401"/>
            </a:xfrm>
            <a:custGeom>
              <a:avLst/>
              <a:gdLst/>
              <a:ahLst/>
              <a:cxnLst/>
              <a:rect l="l" t="t" r="r" b="b"/>
              <a:pathLst>
                <a:path w="795401" h="795401">
                  <a:moveTo>
                    <a:pt x="0" y="53086"/>
                  </a:moveTo>
                  <a:cubicBezTo>
                    <a:pt x="0" y="23749"/>
                    <a:pt x="23749" y="0"/>
                    <a:pt x="53086" y="0"/>
                  </a:cubicBezTo>
                  <a:lnTo>
                    <a:pt x="742315" y="0"/>
                  </a:lnTo>
                  <a:cubicBezTo>
                    <a:pt x="771652" y="0"/>
                    <a:pt x="795401" y="23749"/>
                    <a:pt x="795401" y="53086"/>
                  </a:cubicBezTo>
                  <a:lnTo>
                    <a:pt x="795401" y="742315"/>
                  </a:lnTo>
                  <a:cubicBezTo>
                    <a:pt x="795401" y="771652"/>
                    <a:pt x="771652" y="795401"/>
                    <a:pt x="742315" y="795401"/>
                  </a:cubicBezTo>
                  <a:lnTo>
                    <a:pt x="53086" y="795401"/>
                  </a:lnTo>
                  <a:cubicBezTo>
                    <a:pt x="23749" y="795274"/>
                    <a:pt x="0" y="771652"/>
                    <a:pt x="0" y="74231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789360" y="6941195"/>
            <a:ext cx="3313956" cy="414189"/>
            <a:chOff x="0" y="0"/>
            <a:chExt cx="4418608" cy="55225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Structural Checks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789360" y="7514332"/>
            <a:ext cx="8712845" cy="424011"/>
            <a:chOff x="0" y="0"/>
            <a:chExt cx="11617127" cy="56534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617127" cy="565348"/>
            </a:xfrm>
            <a:custGeom>
              <a:avLst/>
              <a:gdLst/>
              <a:ahLst/>
              <a:cxnLst/>
              <a:rect l="l" t="t" r="r" b="b"/>
              <a:pathLst>
                <a:path w="11617127" h="565348">
                  <a:moveTo>
                    <a:pt x="0" y="0"/>
                  </a:moveTo>
                  <a:lnTo>
                    <a:pt x="11617127" y="0"/>
                  </a:lnTo>
                  <a:lnTo>
                    <a:pt x="11617127" y="565348"/>
                  </a:lnTo>
                  <a:lnTo>
                    <a:pt x="0" y="565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1617127" cy="6605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Inspect welds and metal fatigue regularly.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27795" y="8468469"/>
            <a:ext cx="596504" cy="596503"/>
            <a:chOff x="0" y="0"/>
            <a:chExt cx="795338" cy="79533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95401" cy="795401"/>
            </a:xfrm>
            <a:custGeom>
              <a:avLst/>
              <a:gdLst/>
              <a:ahLst/>
              <a:cxnLst/>
              <a:rect l="l" t="t" r="r" b="b"/>
              <a:pathLst>
                <a:path w="795401" h="795401">
                  <a:moveTo>
                    <a:pt x="0" y="53086"/>
                  </a:moveTo>
                  <a:cubicBezTo>
                    <a:pt x="0" y="23749"/>
                    <a:pt x="23749" y="0"/>
                    <a:pt x="53086" y="0"/>
                  </a:cubicBezTo>
                  <a:lnTo>
                    <a:pt x="742315" y="0"/>
                  </a:lnTo>
                  <a:cubicBezTo>
                    <a:pt x="771652" y="0"/>
                    <a:pt x="795401" y="23749"/>
                    <a:pt x="795401" y="53086"/>
                  </a:cubicBezTo>
                  <a:lnTo>
                    <a:pt x="795401" y="742315"/>
                  </a:lnTo>
                  <a:cubicBezTo>
                    <a:pt x="795401" y="771652"/>
                    <a:pt x="771652" y="795401"/>
                    <a:pt x="742315" y="795401"/>
                  </a:cubicBezTo>
                  <a:lnTo>
                    <a:pt x="53086" y="795401"/>
                  </a:lnTo>
                  <a:cubicBezTo>
                    <a:pt x="23749" y="795274"/>
                    <a:pt x="0" y="771652"/>
                    <a:pt x="0" y="742315"/>
                  </a:cubicBezTo>
                  <a:close/>
                </a:path>
              </a:pathLst>
            </a:custGeom>
            <a:solidFill>
              <a:srgbClr val="F9F7F7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789360" y="8559552"/>
            <a:ext cx="3313956" cy="414189"/>
            <a:chOff x="0" y="0"/>
            <a:chExt cx="4418608" cy="55225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418608" cy="552252"/>
            </a:xfrm>
            <a:custGeom>
              <a:avLst/>
              <a:gdLst/>
              <a:ahLst/>
              <a:cxnLst/>
              <a:rect l="l" t="t" r="r" b="b"/>
              <a:pathLst>
                <a:path w="4418608" h="552252">
                  <a:moveTo>
                    <a:pt x="0" y="0"/>
                  </a:moveTo>
                  <a:lnTo>
                    <a:pt x="4418608" y="0"/>
                  </a:lnTo>
                  <a:lnTo>
                    <a:pt x="441860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4418608" cy="5808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Repairs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89360" y="9132689"/>
            <a:ext cx="8712845" cy="424011"/>
            <a:chOff x="0" y="0"/>
            <a:chExt cx="11617127" cy="56534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617127" cy="565348"/>
            </a:xfrm>
            <a:custGeom>
              <a:avLst/>
              <a:gdLst/>
              <a:ahLst/>
              <a:cxnLst/>
              <a:rect l="l" t="t" r="r" b="b"/>
              <a:pathLst>
                <a:path w="11617127" h="565348">
                  <a:moveTo>
                    <a:pt x="0" y="0"/>
                  </a:moveTo>
                  <a:lnTo>
                    <a:pt x="11617127" y="0"/>
                  </a:lnTo>
                  <a:lnTo>
                    <a:pt x="11617127" y="565348"/>
                  </a:lnTo>
                  <a:lnTo>
                    <a:pt x="0" y="565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1617127" cy="6605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Address defects immediately to maintain safety.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3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563886"/>
            <a:ext cx="11433870" cy="885974"/>
            <a:chOff x="0" y="0"/>
            <a:chExt cx="15245160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45159" cy="1181298"/>
            </a:xfrm>
            <a:custGeom>
              <a:avLst/>
              <a:gdLst/>
              <a:ahLst/>
              <a:cxnLst/>
              <a:rect l="l" t="t" r="r" b="b"/>
              <a:pathLst>
                <a:path w="15245159" h="1181298">
                  <a:moveTo>
                    <a:pt x="0" y="0"/>
                  </a:moveTo>
                  <a:lnTo>
                    <a:pt x="15245159" y="0"/>
                  </a:lnTo>
                  <a:lnTo>
                    <a:pt x="1524515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245160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01B18"/>
                  </a:solidFill>
                  <a:latin typeface="Arimo"/>
                  <a:ea typeface="Arimo"/>
                  <a:cs typeface="Arimo"/>
                  <a:sym typeface="Arimo"/>
                </a:rPr>
                <a:t>Innovations in Crane Technology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1570" y="3576935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Automation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189959"/>
            <a:ext cx="4873378" cy="907256"/>
            <a:chOff x="0" y="0"/>
            <a:chExt cx="6497837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497837" cy="1209675"/>
            </a:xfrm>
            <a:custGeom>
              <a:avLst/>
              <a:gdLst/>
              <a:ahLst/>
              <a:cxnLst/>
              <a:rect l="l" t="t" r="r" b="b"/>
              <a:pathLst>
                <a:path w="6497837" h="1209675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Robotics reduce human error and increase efficiency.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783414" y="3970735"/>
            <a:ext cx="424160" cy="530275"/>
            <a:chOff x="0" y="0"/>
            <a:chExt cx="565547" cy="7070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22237" y="3576935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Remote Control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189959"/>
            <a:ext cx="4873526" cy="907256"/>
            <a:chOff x="0" y="0"/>
            <a:chExt cx="6498035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Operators can control cranes safely from distance.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565755" y="4456360"/>
            <a:ext cx="424160" cy="530275"/>
            <a:chOff x="0" y="0"/>
            <a:chExt cx="565547" cy="707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2237" y="6642646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Smart Sensors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7255669"/>
            <a:ext cx="4873526" cy="907256"/>
            <a:chOff x="0" y="0"/>
            <a:chExt cx="6498035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6498035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Real-time data boosts safety and performance monitoring.</a:t>
              </a:r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10080129" y="7238702"/>
            <a:ext cx="424160" cy="530275"/>
            <a:chOff x="0" y="0"/>
            <a:chExt cx="565547" cy="7070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321570" y="6642646"/>
            <a:ext cx="3544044" cy="442912"/>
            <a:chOff x="0" y="0"/>
            <a:chExt cx="4725392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Energy Efficiency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92238" y="7255669"/>
            <a:ext cx="4873378" cy="907256"/>
            <a:chOff x="0" y="0"/>
            <a:chExt cx="6497837" cy="12096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97837" cy="1209675"/>
            </a:xfrm>
            <a:custGeom>
              <a:avLst/>
              <a:gdLst/>
              <a:ahLst/>
              <a:cxnLst/>
              <a:rect l="l" t="t" r="r" b="b"/>
              <a:pathLst>
                <a:path w="6497837" h="1209675">
                  <a:moveTo>
                    <a:pt x="0" y="0"/>
                  </a:moveTo>
                  <a:lnTo>
                    <a:pt x="6497837" y="0"/>
                  </a:lnTo>
                  <a:lnTo>
                    <a:pt x="649783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6497837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504C49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Electric and hybrid cranes reduce environmental impact.</a:t>
              </a:r>
            </a:p>
          </p:txBody>
        </p:sp>
      </p:grpSp>
      <p:sp>
        <p:nvSpPr>
          <p:cNvPr id="45" name="Freeform 4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>
            <a:off x="7297788" y="6753076"/>
            <a:ext cx="424160" cy="530275"/>
            <a:chOff x="0" y="0"/>
            <a:chExt cx="565547" cy="70703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152400"/>
              <a:ext cx="565547" cy="8594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504C49"/>
                  </a:solidFill>
                  <a:latin typeface="Arimo"/>
                  <a:ea typeface="Arimo"/>
                  <a:cs typeface="Arimo"/>
                  <a:sym typeface="Arimo"/>
                </a:rPr>
                <a:t>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410</Words>
  <Application>Microsoft Office PowerPoint</Application>
  <PresentationFormat>Произвольный</PresentationFormat>
  <Paragraphs>80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Arimo</vt:lpstr>
      <vt:lpstr>Source Serif Pro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Людмила Иосифовна</cp:lastModifiedBy>
  <cp:revision>3</cp:revision>
  <dcterms:created xsi:type="dcterms:W3CDTF">2006-08-16T00:00:00Z</dcterms:created>
  <dcterms:modified xsi:type="dcterms:W3CDTF">2025-05-26T11:28:21Z</dcterms:modified>
  <dc:identifier>DAGocOoiHEc</dc:identifier>
</cp:coreProperties>
</file>